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8" r:id="rId3"/>
    <p:sldId id="268" r:id="rId4"/>
    <p:sldId id="269" r:id="rId5"/>
    <p:sldId id="270" r:id="rId6"/>
    <p:sldId id="277" r:id="rId7"/>
    <p:sldId id="279" r:id="rId8"/>
    <p:sldId id="282" r:id="rId9"/>
    <p:sldId id="280" r:id="rId10"/>
    <p:sldId id="273" r:id="rId11"/>
    <p:sldId id="283" r:id="rId12"/>
    <p:sldId id="285" r:id="rId13"/>
    <p:sldId id="272" r:id="rId14"/>
    <p:sldId id="287" r:id="rId15"/>
    <p:sldId id="288" r:id="rId16"/>
    <p:sldId id="290" r:id="rId17"/>
    <p:sldId id="274" r:id="rId18"/>
    <p:sldId id="281" r:id="rId19"/>
    <p:sldId id="276" r:id="rId20"/>
    <p:sldId id="275" r:id="rId21"/>
    <p:sldId id="278" r:id="rId22"/>
    <p:sldId id="271" r:id="rId23"/>
    <p:sldId id="289" r:id="rId24"/>
    <p:sldId id="257" r:id="rId25"/>
    <p:sldId id="291" r:id="rId26"/>
    <p:sldId id="29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B60F4-A296-406D-97DB-209D3C4AA9C7}" type="datetimeFigureOut">
              <a:rPr lang="en-GB" smtClean="0"/>
              <a:t>25/10/2017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B8C64-AF61-4474-8581-C03942BE63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236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1D8EB-3E71-4483-A621-9145DAB09636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990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DF441-E279-4863-B641-ED927D7B5E34}" type="datetimeFigureOut">
              <a:rPr lang="en-GB" smtClean="0"/>
              <a:t>25/10/2017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E7E02-A24B-4DF7-9203-152F6B385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854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DF441-E279-4863-B641-ED927D7B5E34}" type="datetimeFigureOut">
              <a:rPr lang="en-GB" smtClean="0"/>
              <a:t>25/10/2017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E7E02-A24B-4DF7-9203-152F6B385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28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DF441-E279-4863-B641-ED927D7B5E34}" type="datetimeFigureOut">
              <a:rPr lang="en-GB" smtClean="0"/>
              <a:t>25/10/2017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E7E02-A24B-4DF7-9203-152F6B385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367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FD0-5F4D-4B7C-8479-6E63191764F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759BC-D8CA-4890-A446-DAADB56E08D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25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FD0-5F4D-4B7C-8479-6E63191764F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759BC-D8CA-4890-A446-DAADB56E08D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00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FD0-5F4D-4B7C-8479-6E63191764F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759BC-D8CA-4890-A446-DAADB56E08D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73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FD0-5F4D-4B7C-8479-6E63191764F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759BC-D8CA-4890-A446-DAADB56E08D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31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FD0-5F4D-4B7C-8479-6E63191764F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759BC-D8CA-4890-A446-DAADB56E08D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65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FD0-5F4D-4B7C-8479-6E63191764F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759BC-D8CA-4890-A446-DAADB56E08D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07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FD0-5F4D-4B7C-8479-6E63191764F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759BC-D8CA-4890-A446-DAADB56E08D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67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FD0-5F4D-4B7C-8479-6E63191764F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759BC-D8CA-4890-A446-DAADB56E08D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5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DF441-E279-4863-B641-ED927D7B5E34}" type="datetimeFigureOut">
              <a:rPr lang="en-GB" smtClean="0"/>
              <a:t>25/10/2017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E7E02-A24B-4DF7-9203-152F6B385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630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FD0-5F4D-4B7C-8479-6E63191764F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759BC-D8CA-4890-A446-DAADB56E08D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0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FD0-5F4D-4B7C-8479-6E63191764F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759BC-D8CA-4890-A446-DAADB56E08D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32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9FD0-5F4D-4B7C-8479-6E63191764F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759BC-D8CA-4890-A446-DAADB56E08D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112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DF441-E279-4863-B641-ED927D7B5E34}" type="datetimeFigureOut">
              <a:rPr lang="en-GB" smtClean="0"/>
              <a:t>25/10/2017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E7E02-A24B-4DF7-9203-152F6B385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62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DF441-E279-4863-B641-ED927D7B5E34}" type="datetimeFigureOut">
              <a:rPr lang="en-GB" smtClean="0"/>
              <a:t>25/10/2017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E7E02-A24B-4DF7-9203-152F6B385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368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DF441-E279-4863-B641-ED927D7B5E34}" type="datetimeFigureOut">
              <a:rPr lang="en-GB" smtClean="0"/>
              <a:t>25/10/2017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E7E02-A24B-4DF7-9203-152F6B385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54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DF441-E279-4863-B641-ED927D7B5E34}" type="datetimeFigureOut">
              <a:rPr lang="en-GB" smtClean="0"/>
              <a:t>25/10/2017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E7E02-A24B-4DF7-9203-152F6B385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783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DF441-E279-4863-B641-ED927D7B5E34}" type="datetimeFigureOut">
              <a:rPr lang="en-GB" smtClean="0"/>
              <a:t>25/10/2017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E7E02-A24B-4DF7-9203-152F6B385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22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DF441-E279-4863-B641-ED927D7B5E34}" type="datetimeFigureOut">
              <a:rPr lang="en-GB" smtClean="0"/>
              <a:t>25/10/2017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E7E02-A24B-4DF7-9203-152F6B385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44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DF441-E279-4863-B641-ED927D7B5E34}" type="datetimeFigureOut">
              <a:rPr lang="en-GB" smtClean="0"/>
              <a:t>25/10/2017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E7E02-A24B-4DF7-9203-152F6B385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214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DF441-E279-4863-B641-ED927D7B5E34}" type="datetimeFigureOut">
              <a:rPr lang="en-GB" smtClean="0"/>
              <a:t>25/10/2017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E7E02-A24B-4DF7-9203-152F6B385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89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99FD0-5F4D-4B7C-8479-6E63191764F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759BC-D8CA-4890-A446-DAADB56E08D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8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8009" y="2059996"/>
            <a:ext cx="6444208" cy="2160240"/>
          </a:xfrm>
          <a:solidFill>
            <a:schemeClr val="tx1">
              <a:alpha val="50000"/>
            </a:schemeClr>
          </a:solidFill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“MIVOATSE” Project:</a:t>
            </a:r>
          </a:p>
          <a:p>
            <a:r>
              <a:rPr lang="en-GB" sz="3200" b="1" dirty="0">
                <a:solidFill>
                  <a:schemeClr val="bg1"/>
                </a:solidFill>
              </a:rPr>
              <a:t>“Multi-Initiatives for the Vulnerable of </a:t>
            </a:r>
            <a:r>
              <a:rPr lang="en-GB" sz="3200" b="1" dirty="0" err="1">
                <a:solidFill>
                  <a:schemeClr val="bg1"/>
                </a:solidFill>
              </a:rPr>
              <a:t>Ampasambazaha</a:t>
            </a:r>
            <a:r>
              <a:rPr lang="en-GB" sz="3200" b="1" dirty="0">
                <a:solidFill>
                  <a:schemeClr val="bg1"/>
                </a:solidFill>
              </a:rPr>
              <a:t> Towards Sustainable Employment”</a:t>
            </a:r>
            <a:r>
              <a:rPr lang="en-GB" sz="3200" b="1" dirty="0"/>
              <a:t>:</a:t>
            </a:r>
            <a:r>
              <a:rPr lang="en-GB" sz="3200" b="1" i="1" dirty="0"/>
              <a:t> </a:t>
            </a:r>
            <a:endParaRPr lang="en-GB" sz="32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5308009" y="4271375"/>
            <a:ext cx="6444208" cy="1293223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smtClean="0">
                <a:solidFill>
                  <a:schemeClr val="bg1"/>
                </a:solidFill>
              </a:rPr>
              <a:t>PROGRESS SINCE LAST PROGRESS REPORT IN MAY 2017</a:t>
            </a:r>
            <a:endParaRPr lang="en-GB" sz="32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/>
          <a:stretch/>
        </p:blipFill>
        <p:spPr>
          <a:xfrm>
            <a:off x="8046720" y="5714673"/>
            <a:ext cx="4145279" cy="1188687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888" y="5749583"/>
            <a:ext cx="3059832" cy="108975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59" y="5749583"/>
            <a:ext cx="1748329" cy="11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4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5" r="13652"/>
          <a:stretch/>
        </p:blipFill>
        <p:spPr>
          <a:xfrm rot="16200000">
            <a:off x="2947202" y="-401374"/>
            <a:ext cx="6297596" cy="7649620"/>
          </a:xfrm>
        </p:spPr>
      </p:pic>
    </p:spTree>
    <p:extLst>
      <p:ext uri="{BB962C8B-B14F-4D97-AF65-F5344CB8AC3E}">
        <p14:creationId xmlns:p14="http://schemas.microsoft.com/office/powerpoint/2010/main" val="765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3" r="16194"/>
          <a:stretch/>
        </p:blipFill>
        <p:spPr>
          <a:xfrm rot="16200000">
            <a:off x="2548768" y="-911180"/>
            <a:ext cx="6622101" cy="8671635"/>
          </a:xfrm>
        </p:spPr>
      </p:pic>
    </p:spTree>
    <p:extLst>
      <p:ext uri="{BB962C8B-B14F-4D97-AF65-F5344CB8AC3E}">
        <p14:creationId xmlns:p14="http://schemas.microsoft.com/office/powerpoint/2010/main" val="15833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Extracurricular activities @ </a:t>
            </a:r>
            <a:r>
              <a:rPr lang="en-GB" dirty="0" err="1" smtClean="0"/>
              <a:t>Lapan’ny</a:t>
            </a:r>
            <a:r>
              <a:rPr lang="en-GB" dirty="0" smtClean="0"/>
              <a:t> </a:t>
            </a:r>
            <a:r>
              <a:rPr lang="en-GB" dirty="0" err="1" smtClean="0"/>
              <a:t>Ankizy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892039"/>
          </a:xfrm>
        </p:spPr>
        <p:txBody>
          <a:bodyPr/>
          <a:lstStyle/>
          <a:p>
            <a:r>
              <a:rPr lang="en-GB" dirty="0" smtClean="0"/>
              <a:t>Afternoon sessions held twice weekly until the end of June.</a:t>
            </a:r>
          </a:p>
          <a:p>
            <a:r>
              <a:rPr lang="en-GB" dirty="0" smtClean="0"/>
              <a:t>Around 28 participants at Friday sessions, less on Tuesdays.</a:t>
            </a:r>
          </a:p>
          <a:p>
            <a:r>
              <a:rPr lang="en-GB" dirty="0" smtClean="0"/>
              <a:t>Activities included basic learning of numbers, shapes, colours, reading, hygiene (hand-washing, etc.), sports, games and singing. Children were taken on an outing to </a:t>
            </a:r>
            <a:r>
              <a:rPr lang="en-GB" dirty="0" err="1" smtClean="0"/>
              <a:t>Fianarantsoa’s</a:t>
            </a:r>
            <a:r>
              <a:rPr lang="en-GB" dirty="0" smtClean="0"/>
              <a:t> Economic Fair in May.</a:t>
            </a:r>
          </a:p>
          <a:p>
            <a:r>
              <a:rPr lang="en-GB" dirty="0" smtClean="0"/>
              <a:t>Impact noticed: cleaner clothes, improved communication &amp; manners, keenness to study and play. And most importantly, keeping the children off the street.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403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2712"/>
            <a:ext cx="9007051" cy="6755288"/>
          </a:xfrm>
        </p:spPr>
      </p:pic>
    </p:spTree>
    <p:extLst>
      <p:ext uri="{BB962C8B-B14F-4D97-AF65-F5344CB8AC3E}">
        <p14:creationId xmlns:p14="http://schemas.microsoft.com/office/powerpoint/2010/main" val="224477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1" y="0"/>
            <a:ext cx="9204959" cy="690371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0" r="16667" b="444"/>
          <a:stretch/>
        </p:blipFill>
        <p:spPr>
          <a:xfrm>
            <a:off x="0" y="0"/>
            <a:ext cx="5120640" cy="375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1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0" y="2448139"/>
            <a:ext cx="5974080" cy="44098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919"/>
            <a:ext cx="6217920" cy="468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9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2440" y="0"/>
            <a:ext cx="10972800" cy="924575"/>
          </a:xfrm>
        </p:spPr>
        <p:txBody>
          <a:bodyPr/>
          <a:lstStyle/>
          <a:p>
            <a:r>
              <a:rPr lang="en-GB" dirty="0" smtClean="0"/>
              <a:t>Schooling of unschooled children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199213"/>
            <a:ext cx="10972800" cy="5381469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Schooling carried out at </a:t>
            </a:r>
            <a:r>
              <a:rPr lang="en-GB" dirty="0" err="1" smtClean="0"/>
              <a:t>Tsianolondroa</a:t>
            </a:r>
            <a:r>
              <a:rPr lang="en-GB" dirty="0" smtClean="0"/>
              <a:t> Primary School until 28</a:t>
            </a:r>
            <a:r>
              <a:rPr lang="en-GB" baseline="30000" dirty="0" smtClean="0"/>
              <a:t>th</a:t>
            </a:r>
            <a:r>
              <a:rPr lang="en-GB" dirty="0" smtClean="0"/>
              <a:t> July with Mme Suzanne as teacher: 37 pupils.</a:t>
            </a:r>
          </a:p>
          <a:p>
            <a:r>
              <a:rPr lang="en-GB" dirty="0" smtClean="0"/>
              <a:t>Impact: Improved behaviour &amp; relations with other children (not fighting), parents keen to educate their children.</a:t>
            </a:r>
          </a:p>
          <a:p>
            <a:r>
              <a:rPr lang="en-GB" dirty="0" smtClean="0"/>
              <a:t>Collaboration with district education authorities, primary /secondary school head-teachers &amp; nuns for the re-integration of these children back into normal schools:</a:t>
            </a:r>
          </a:p>
          <a:p>
            <a:pPr lvl="1"/>
            <a:r>
              <a:rPr lang="en-GB" sz="1900" dirty="0" err="1" smtClean="0"/>
              <a:t>Rakotomalala</a:t>
            </a:r>
            <a:r>
              <a:rPr lang="en-GB" sz="1900" dirty="0" smtClean="0"/>
              <a:t> Secondary School: 5</a:t>
            </a:r>
          </a:p>
          <a:p>
            <a:pPr lvl="1"/>
            <a:r>
              <a:rPr lang="en-GB" sz="1900" dirty="0" err="1" smtClean="0"/>
              <a:t>Rakotozafy</a:t>
            </a:r>
            <a:r>
              <a:rPr lang="en-GB" sz="1900" dirty="0" smtClean="0"/>
              <a:t> Alphonse Secondary School: 1</a:t>
            </a:r>
          </a:p>
          <a:p>
            <a:pPr lvl="1"/>
            <a:r>
              <a:rPr lang="en-GB" sz="1900" dirty="0" err="1" smtClean="0"/>
              <a:t>Tsianolondroa</a:t>
            </a:r>
            <a:r>
              <a:rPr lang="en-GB" sz="1900" dirty="0" smtClean="0"/>
              <a:t> Secondary School: 2</a:t>
            </a:r>
          </a:p>
          <a:p>
            <a:pPr lvl="1"/>
            <a:r>
              <a:rPr lang="en-GB" sz="1900" dirty="0" err="1" smtClean="0"/>
              <a:t>Ankazobe</a:t>
            </a:r>
            <a:r>
              <a:rPr lang="en-GB" sz="1900" dirty="0" smtClean="0"/>
              <a:t> Primary School: 5</a:t>
            </a:r>
          </a:p>
          <a:p>
            <a:pPr lvl="1"/>
            <a:r>
              <a:rPr lang="en-GB" sz="1900" dirty="0" err="1" smtClean="0"/>
              <a:t>Tsianolondroa</a:t>
            </a:r>
            <a:r>
              <a:rPr lang="en-GB" sz="1900" dirty="0" smtClean="0"/>
              <a:t> Primary School: 3</a:t>
            </a:r>
          </a:p>
          <a:p>
            <a:pPr lvl="1"/>
            <a:r>
              <a:rPr lang="en-GB" sz="1900" dirty="0" err="1" smtClean="0"/>
              <a:t>Antarandolo</a:t>
            </a:r>
            <a:r>
              <a:rPr lang="en-GB" sz="1900" dirty="0" smtClean="0"/>
              <a:t> Primary School: 4</a:t>
            </a:r>
          </a:p>
          <a:p>
            <a:pPr lvl="1"/>
            <a:r>
              <a:rPr lang="en-GB" sz="1900" dirty="0" err="1" smtClean="0"/>
              <a:t>Antsororokavo</a:t>
            </a:r>
            <a:r>
              <a:rPr lang="en-GB" sz="1900" dirty="0" smtClean="0"/>
              <a:t> Primary School: 14</a:t>
            </a:r>
          </a:p>
          <a:p>
            <a:pPr lvl="1"/>
            <a:r>
              <a:rPr lang="en-GB" sz="1900" dirty="0" smtClean="0"/>
              <a:t>Centre I Primary School: 1</a:t>
            </a:r>
          </a:p>
          <a:p>
            <a:r>
              <a:rPr lang="en-GB" dirty="0" smtClean="0"/>
              <a:t>Just 2 pupils not enrolled for next school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740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Meeting with parents of pupils at </a:t>
            </a:r>
            <a:r>
              <a:rPr lang="en-GB" dirty="0" err="1" smtClean="0"/>
              <a:t>Tsianolondroa</a:t>
            </a:r>
            <a:endParaRPr lang="en-GB" dirty="0"/>
          </a:p>
        </p:txBody>
      </p:sp>
      <p:pic>
        <p:nvPicPr>
          <p:cNvPr id="4" name="Espace réservé du contenu 3" descr="D:\JOBS\EPP\PHOTOS FIN D'AS 16 17 TSIANOLONDROA\IMG_4903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68"/>
          <a:stretch/>
        </p:blipFill>
        <p:spPr bwMode="auto">
          <a:xfrm>
            <a:off x="4114453" y="2090956"/>
            <a:ext cx="7925493" cy="4629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 descr="D:\JOBS\EPP\PHOTOS FIN D'AS 16 17 TSIANOLONDROA\IMG_488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" y="1417638"/>
            <a:ext cx="3288665" cy="2466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D:\JOBS\EPP\PHOTOS FIN D'AS 16 17 TSIANOLONDROA\IMG_488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" y="4100830"/>
            <a:ext cx="3274695" cy="2466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5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4840" y="182881"/>
            <a:ext cx="10972800" cy="4525963"/>
          </a:xfrm>
        </p:spPr>
        <p:txBody>
          <a:bodyPr/>
          <a:lstStyle/>
          <a:p>
            <a:r>
              <a:rPr lang="en-GB" dirty="0" smtClean="0"/>
              <a:t>Success story of Valerie, </a:t>
            </a:r>
            <a:r>
              <a:rPr lang="en-GB" dirty="0" err="1" smtClean="0"/>
              <a:t>Voanjy</a:t>
            </a:r>
            <a:r>
              <a:rPr lang="en-GB" dirty="0" smtClean="0"/>
              <a:t> </a:t>
            </a:r>
            <a:r>
              <a:rPr lang="en-GB" dirty="0" err="1" smtClean="0"/>
              <a:t>Lalao’s</a:t>
            </a:r>
            <a:r>
              <a:rPr lang="en-GB" dirty="0" smtClean="0"/>
              <a:t> daughter who is schooled with the nuns in </a:t>
            </a:r>
            <a:r>
              <a:rPr lang="en-GB" dirty="0" err="1" smtClean="0"/>
              <a:t>Ambatofinandrahana</a:t>
            </a:r>
            <a:r>
              <a:rPr lang="en-GB" dirty="0" smtClean="0"/>
              <a:t>, &amp; who has avoided returning to the street during the school holidays.</a:t>
            </a:r>
            <a:endParaRPr lang="en-GB" dirty="0"/>
          </a:p>
        </p:txBody>
      </p:sp>
      <p:pic>
        <p:nvPicPr>
          <p:cNvPr id="4" name="Picture 21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120" y="2677795"/>
            <a:ext cx="4460240" cy="2508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653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Infrastructure improvements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Antsahasoa</a:t>
            </a:r>
            <a:r>
              <a:rPr lang="en-GB" dirty="0" smtClean="0"/>
              <a:t> residents now with a supply of water for washing purposes.</a:t>
            </a:r>
          </a:p>
          <a:p>
            <a:r>
              <a:rPr lang="en-GB" dirty="0" smtClean="0"/>
              <a:t>New residents due to move-in after current rehabilitation is complete.</a:t>
            </a:r>
          </a:p>
          <a:p>
            <a:r>
              <a:rPr lang="en-GB" dirty="0" smtClean="0"/>
              <a:t>Borehole feasibility study realised for </a:t>
            </a:r>
            <a:r>
              <a:rPr lang="en-GB" dirty="0" err="1" smtClean="0"/>
              <a:t>Antsahasoa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825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Adult educative sessions @ </a:t>
            </a:r>
            <a:r>
              <a:rPr lang="en-GB" dirty="0" err="1" smtClean="0"/>
              <a:t>Lapan’ny</a:t>
            </a:r>
            <a:r>
              <a:rPr lang="en-GB" dirty="0" smtClean="0"/>
              <a:t> </a:t>
            </a:r>
            <a:r>
              <a:rPr lang="en-GB" dirty="0" err="1" smtClean="0"/>
              <a:t>Ankizy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Twice weekly sessions until the end of June, then 21 weekly sessions since July covering subjects such as management (money, project, daily rations), communication (inter-personal, negotiation), nutrition (mother &amp; child, family). On average 18 participants / session. Always some new participants joining.</a:t>
            </a:r>
          </a:p>
          <a:p>
            <a:r>
              <a:rPr lang="en-GB" dirty="0" smtClean="0"/>
              <a:t>Results</a:t>
            </a:r>
            <a:r>
              <a:rPr lang="en-GB" smtClean="0"/>
              <a:t>: reported reduction </a:t>
            </a:r>
            <a:r>
              <a:rPr lang="en-GB" dirty="0" smtClean="0"/>
              <a:t>in marital conflicts /drinking, some improvements in communication &amp; presentation. But greatest change since beneficiaries received project support – more self-confidence and pride.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90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4526280" cy="731202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Noro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341120"/>
            <a:ext cx="5562600" cy="5516879"/>
          </a:xfrm>
        </p:spPr>
        <p:txBody>
          <a:bodyPr>
            <a:normAutofit/>
          </a:bodyPr>
          <a:lstStyle/>
          <a:p>
            <a:r>
              <a:rPr lang="en-GB" dirty="0" smtClean="0"/>
              <a:t>Had conjunctivitis twice (June &amp; August): help with treatment.</a:t>
            </a:r>
          </a:p>
          <a:p>
            <a:r>
              <a:rPr lang="en-GB" dirty="0" smtClean="0"/>
              <a:t>Currently in </a:t>
            </a:r>
            <a:r>
              <a:rPr lang="en-GB" dirty="0" err="1" smtClean="0"/>
              <a:t>Vohipeno</a:t>
            </a:r>
            <a:r>
              <a:rPr lang="en-GB" dirty="0" smtClean="0"/>
              <a:t> for 3 months or until new year. </a:t>
            </a:r>
          </a:p>
          <a:p>
            <a:r>
              <a:rPr lang="en-GB" dirty="0" smtClean="0"/>
              <a:t>Supplementary food /pocket-money funds sent to </a:t>
            </a:r>
            <a:r>
              <a:rPr lang="en-GB" dirty="0" err="1" smtClean="0"/>
              <a:t>Auguste</a:t>
            </a:r>
            <a:r>
              <a:rPr lang="en-GB" dirty="0" smtClean="0"/>
              <a:t> monthly for weekly payments (21,000 </a:t>
            </a:r>
            <a:r>
              <a:rPr lang="en-GB" dirty="0" err="1" smtClean="0"/>
              <a:t>Ar</a:t>
            </a:r>
            <a:r>
              <a:rPr lang="en-GB" dirty="0" smtClean="0"/>
              <a:t>/week).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40" y="417038"/>
            <a:ext cx="6339840" cy="35661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8" t="10738" r="20331"/>
          <a:stretch/>
        </p:blipFill>
        <p:spPr>
          <a:xfrm>
            <a:off x="5562601" y="3428999"/>
            <a:ext cx="318516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4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882640" cy="864614"/>
          </a:xfrm>
        </p:spPr>
        <p:txBody>
          <a:bodyPr/>
          <a:lstStyle/>
          <a:p>
            <a:r>
              <a:rPr lang="en-GB" dirty="0" smtClean="0"/>
              <a:t>Various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394085"/>
            <a:ext cx="6217920" cy="5321508"/>
          </a:xfrm>
        </p:spPr>
        <p:txBody>
          <a:bodyPr>
            <a:normAutofit/>
          </a:bodyPr>
          <a:lstStyle/>
          <a:p>
            <a:r>
              <a:rPr lang="en-GB" dirty="0" smtClean="0"/>
              <a:t>Treatment of health problems (Mme Suzanne’s flu, a pupil’s sore, …)</a:t>
            </a:r>
          </a:p>
          <a:p>
            <a:r>
              <a:rPr lang="en-GB" dirty="0" smtClean="0"/>
              <a:t>Child rape case: was settled out-of-court between the families, with 4.5 million </a:t>
            </a:r>
            <a:r>
              <a:rPr lang="en-GB" dirty="0" err="1" smtClean="0"/>
              <a:t>Ariary</a:t>
            </a:r>
            <a:r>
              <a:rPr lang="en-GB" dirty="0" smtClean="0"/>
              <a:t> agreed as pay-out. However, to date just 500,000 </a:t>
            </a:r>
            <a:r>
              <a:rPr lang="en-GB" dirty="0" err="1" smtClean="0"/>
              <a:t>Ariary</a:t>
            </a:r>
            <a:r>
              <a:rPr lang="en-GB" dirty="0" smtClean="0"/>
              <a:t> has been paid. We are encouraging the mother to insist on payment.</a:t>
            </a:r>
          </a:p>
          <a:p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4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22642"/>
          </a:xfrm>
        </p:spPr>
        <p:txBody>
          <a:bodyPr/>
          <a:lstStyle/>
          <a:p>
            <a:r>
              <a:rPr lang="en-GB" dirty="0"/>
              <a:t>Various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059679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Fianarantsoa</a:t>
            </a:r>
            <a:r>
              <a:rPr lang="en-GB" dirty="0"/>
              <a:t> </a:t>
            </a:r>
            <a:r>
              <a:rPr lang="en-GB" dirty="0" err="1"/>
              <a:t>googlegroup</a:t>
            </a:r>
            <a:r>
              <a:rPr lang="en-GB" dirty="0"/>
              <a:t> set up for those working to support the homeless, but yet to be functional</a:t>
            </a:r>
          </a:p>
          <a:p>
            <a:r>
              <a:rPr lang="en-GB" dirty="0"/>
              <a:t>Positive impact of birth certificate/ National identity card campaign: increased enrolment of pupils, possibility to sit exams &amp; to obtain national identity card, greater freedom to leave employers who exploit. </a:t>
            </a:r>
          </a:p>
          <a:p>
            <a:r>
              <a:rPr lang="en-GB" dirty="0"/>
              <a:t>In general, increase in homelessness in </a:t>
            </a:r>
            <a:r>
              <a:rPr lang="en-GB" dirty="0" err="1"/>
              <a:t>Fianarantsoa</a:t>
            </a:r>
            <a:r>
              <a:rPr lang="en-GB" dirty="0"/>
              <a:t> with bus-stops all occupied at night: insanitary, increase in child begging (particularly during school holidays) as parents force them. No municipality policy/programme to deal with it.</a:t>
            </a:r>
          </a:p>
        </p:txBody>
      </p:sp>
    </p:spTree>
    <p:extLst>
      <p:ext uri="{BB962C8B-B14F-4D97-AF65-F5344CB8AC3E}">
        <p14:creationId xmlns:p14="http://schemas.microsoft.com/office/powerpoint/2010/main" val="135008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Infrastructure improvements underway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Rehabilitation of </a:t>
            </a:r>
            <a:r>
              <a:rPr lang="en-GB" dirty="0" err="1" smtClean="0"/>
              <a:t>Antsahasoa</a:t>
            </a:r>
            <a:r>
              <a:rPr lang="en-GB" dirty="0" smtClean="0"/>
              <a:t> complex, and additional house bordering the RN7</a:t>
            </a:r>
          </a:p>
          <a:p>
            <a:r>
              <a:rPr lang="en-GB" dirty="0" err="1" smtClean="0"/>
              <a:t>Noro’s</a:t>
            </a:r>
            <a:r>
              <a:rPr lang="en-GB" dirty="0" smtClean="0"/>
              <a:t> house (change of location to near the school)</a:t>
            </a:r>
          </a:p>
          <a:p>
            <a:r>
              <a:rPr lang="en-GB" dirty="0" smtClean="0"/>
              <a:t>Extension of school for the handicapped (large room for events &amp; canteen)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523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Itinerary Sunday 24 Sept 2017</a:t>
            </a:r>
            <a:endParaRPr lang="en-GB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9201594"/>
              </p:ext>
            </p:extLst>
          </p:nvPr>
        </p:nvGraphicFramePr>
        <p:xfrm>
          <a:off x="552887" y="2118942"/>
          <a:ext cx="11076735" cy="26178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7149"/>
                <a:gridCol w="9349586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2pm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err="1" smtClean="0">
                          <a:effectLst/>
                        </a:rPr>
                        <a:t>Presentation</a:t>
                      </a:r>
                      <a:r>
                        <a:rPr lang="fr-FR" sz="2800" dirty="0" smtClean="0">
                          <a:effectLst/>
                        </a:rPr>
                        <a:t> of </a:t>
                      </a:r>
                      <a:r>
                        <a:rPr lang="fr-FR" sz="2800" dirty="0" err="1" smtClean="0">
                          <a:effectLst/>
                        </a:rPr>
                        <a:t>progress</a:t>
                      </a:r>
                      <a:r>
                        <a:rPr lang="fr-FR" sz="2800" dirty="0" smtClean="0">
                          <a:effectLst/>
                        </a:rPr>
                        <a:t> @ </a:t>
                      </a:r>
                      <a:r>
                        <a:rPr lang="fr-FR" sz="2800" dirty="0" err="1" smtClean="0">
                          <a:effectLst/>
                        </a:rPr>
                        <a:t>Cotsyo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3pm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err="1" smtClean="0">
                          <a:effectLst/>
                        </a:rPr>
                        <a:t>Visit</a:t>
                      </a:r>
                      <a:r>
                        <a:rPr lang="fr-FR" sz="2800" baseline="0" dirty="0" smtClean="0">
                          <a:effectLst/>
                        </a:rPr>
                        <a:t> </a:t>
                      </a:r>
                      <a:r>
                        <a:rPr lang="fr-FR" sz="2800" baseline="0" dirty="0" err="1" smtClean="0">
                          <a:effectLst/>
                        </a:rPr>
                        <a:t>beneficiaries</a:t>
                      </a:r>
                      <a:r>
                        <a:rPr lang="fr-FR" sz="2800" baseline="0" dirty="0" smtClean="0">
                          <a:effectLst/>
                        </a:rPr>
                        <a:t> @</a:t>
                      </a:r>
                      <a:r>
                        <a:rPr lang="fr-FR" sz="2800" dirty="0" smtClean="0">
                          <a:effectLst/>
                        </a:rPr>
                        <a:t> </a:t>
                      </a:r>
                      <a:r>
                        <a:rPr lang="fr-FR" sz="2800" dirty="0">
                          <a:effectLst/>
                        </a:rPr>
                        <a:t>Complexe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4pm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err="1" smtClean="0">
                          <a:effectLst/>
                        </a:rPr>
                        <a:t>Visit</a:t>
                      </a:r>
                      <a:r>
                        <a:rPr lang="fr-FR" sz="2800" dirty="0" smtClean="0">
                          <a:effectLst/>
                        </a:rPr>
                        <a:t> </a:t>
                      </a:r>
                      <a:r>
                        <a:rPr lang="fr-FR" sz="2800" dirty="0">
                          <a:effectLst/>
                        </a:rPr>
                        <a:t>de </a:t>
                      </a:r>
                      <a:r>
                        <a:rPr lang="fr-FR" sz="2800" baseline="0" dirty="0" err="1" smtClean="0">
                          <a:effectLst/>
                        </a:rPr>
                        <a:t>beneficiary</a:t>
                      </a:r>
                      <a:r>
                        <a:rPr lang="fr-FR" sz="2800" baseline="0" dirty="0" smtClean="0">
                          <a:effectLst/>
                        </a:rPr>
                        <a:t> </a:t>
                      </a:r>
                      <a:r>
                        <a:rPr lang="fr-FR" sz="2800" dirty="0" smtClean="0">
                          <a:effectLst/>
                        </a:rPr>
                        <a:t>Juliette @ </a:t>
                      </a:r>
                      <a:r>
                        <a:rPr lang="fr-FR" sz="2800" dirty="0" err="1">
                          <a:effectLst/>
                        </a:rPr>
                        <a:t>Ambozontany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4.30pm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err="1" smtClean="0">
                          <a:effectLst/>
                        </a:rPr>
                        <a:t>Visit</a:t>
                      </a:r>
                      <a:r>
                        <a:rPr lang="fr-FR" sz="2800" dirty="0" smtClean="0">
                          <a:effectLst/>
                        </a:rPr>
                        <a:t> de </a:t>
                      </a:r>
                      <a:r>
                        <a:rPr lang="fr-FR" sz="2800" baseline="0" dirty="0" err="1" smtClean="0">
                          <a:effectLst/>
                        </a:rPr>
                        <a:t>beneficiary</a:t>
                      </a:r>
                      <a:r>
                        <a:rPr lang="fr-FR" sz="2800" baseline="0" dirty="0" smtClean="0">
                          <a:effectLst/>
                        </a:rPr>
                        <a:t> </a:t>
                      </a:r>
                      <a:r>
                        <a:rPr lang="fr-FR" sz="2800" dirty="0" err="1" smtClean="0">
                          <a:effectLst/>
                        </a:rPr>
                        <a:t>Celine</a:t>
                      </a:r>
                      <a:r>
                        <a:rPr lang="fr-FR" sz="2800" dirty="0" smtClean="0">
                          <a:effectLst/>
                        </a:rPr>
                        <a:t> @ </a:t>
                      </a:r>
                      <a:r>
                        <a:rPr lang="fr-FR" sz="2800" dirty="0" err="1" smtClean="0">
                          <a:effectLst/>
                        </a:rPr>
                        <a:t>Beravina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5pm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err="1" smtClean="0">
                          <a:effectLst/>
                        </a:rPr>
                        <a:t>VisiVisit</a:t>
                      </a:r>
                      <a:r>
                        <a:rPr lang="fr-FR" sz="2800" dirty="0" smtClean="0">
                          <a:effectLst/>
                        </a:rPr>
                        <a:t> de </a:t>
                      </a:r>
                      <a:r>
                        <a:rPr lang="fr-FR" sz="2800" baseline="0" dirty="0" err="1" smtClean="0">
                          <a:effectLst/>
                        </a:rPr>
                        <a:t>beneficiary</a:t>
                      </a:r>
                      <a:r>
                        <a:rPr lang="fr-FR" sz="2800" baseline="0" dirty="0" smtClean="0">
                          <a:effectLst/>
                        </a:rPr>
                        <a:t> </a:t>
                      </a:r>
                      <a:r>
                        <a:rPr lang="fr-FR" sz="2800" dirty="0" smtClean="0">
                          <a:effectLst/>
                        </a:rPr>
                        <a:t>Rosette @ </a:t>
                      </a:r>
                      <a:r>
                        <a:rPr lang="fr-FR" sz="2800" dirty="0" err="1">
                          <a:effectLst/>
                        </a:rPr>
                        <a:t>Ankofafa</a:t>
                      </a:r>
                      <a:r>
                        <a:rPr lang="fr-FR" sz="2800" dirty="0">
                          <a:effectLst/>
                        </a:rPr>
                        <a:t> </a:t>
                      </a:r>
                      <a:r>
                        <a:rPr lang="fr-FR" sz="2800" dirty="0" err="1">
                          <a:effectLst/>
                        </a:rPr>
                        <a:t>Ambany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5.30pm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smtClean="0">
                          <a:effectLst/>
                        </a:rPr>
                        <a:t>Return</a:t>
                      </a:r>
                      <a:r>
                        <a:rPr lang="fr-FR" sz="2800" baseline="0" dirty="0" smtClean="0">
                          <a:effectLst/>
                        </a:rPr>
                        <a:t> to</a:t>
                      </a:r>
                      <a:r>
                        <a:rPr lang="fr-FR" sz="2800" dirty="0" smtClean="0">
                          <a:effectLst/>
                        </a:rPr>
                        <a:t> </a:t>
                      </a:r>
                      <a:r>
                        <a:rPr lang="fr-FR" sz="2800" dirty="0" err="1">
                          <a:effectLst/>
                        </a:rPr>
                        <a:t>Cotsyo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163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Itinerary Monday 25 Sept 2017</a:t>
            </a:r>
            <a:endParaRPr lang="en-GB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024243"/>
              </p:ext>
            </p:extLst>
          </p:nvPr>
        </p:nvGraphicFramePr>
        <p:xfrm>
          <a:off x="372584" y="1690688"/>
          <a:ext cx="10981216" cy="48804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2255"/>
                <a:gridCol w="926896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smtClean="0">
                          <a:effectLst/>
                        </a:rPr>
                        <a:t>9am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smtClean="0">
                          <a:effectLst/>
                        </a:rPr>
                        <a:t>Official hand-over of </a:t>
                      </a:r>
                      <a:r>
                        <a:rPr lang="fr-FR" sz="2800" dirty="0" err="1" smtClean="0">
                          <a:effectLst/>
                        </a:rPr>
                        <a:t>furniture</a:t>
                      </a:r>
                      <a:r>
                        <a:rPr lang="fr-FR" sz="2800" dirty="0" smtClean="0">
                          <a:effectLst/>
                        </a:rPr>
                        <a:t> at the </a:t>
                      </a:r>
                      <a:r>
                        <a:rPr lang="fr-FR" sz="2800" dirty="0" err="1" smtClean="0">
                          <a:effectLst/>
                        </a:rPr>
                        <a:t>Tsianolondroa</a:t>
                      </a:r>
                      <a:r>
                        <a:rPr lang="fr-FR" sz="2800" dirty="0" smtClean="0">
                          <a:effectLst/>
                        </a:rPr>
                        <a:t> </a:t>
                      </a:r>
                      <a:r>
                        <a:rPr lang="fr-FR" sz="2800" dirty="0" err="1" smtClean="0">
                          <a:effectLst/>
                        </a:rPr>
                        <a:t>Primary</a:t>
                      </a:r>
                      <a:r>
                        <a:rPr lang="fr-FR" sz="2800" baseline="0" dirty="0" smtClean="0">
                          <a:effectLst/>
                        </a:rPr>
                        <a:t> </a:t>
                      </a:r>
                      <a:r>
                        <a:rPr lang="fr-FR" sz="2800" baseline="0" dirty="0" err="1" smtClean="0">
                          <a:effectLst/>
                        </a:rPr>
                        <a:t>School</a:t>
                      </a:r>
                      <a:r>
                        <a:rPr lang="fr-FR" sz="2800" dirty="0" smtClean="0">
                          <a:effectLst/>
                        </a:rPr>
                        <a:t>, speechs &amp;</a:t>
                      </a:r>
                      <a:r>
                        <a:rPr lang="fr-FR" sz="2800" baseline="0" dirty="0" smtClean="0">
                          <a:effectLst/>
                        </a:rPr>
                        <a:t> </a:t>
                      </a:r>
                      <a:r>
                        <a:rPr lang="fr-FR" sz="2800" dirty="0" smtClean="0">
                          <a:effectLst/>
                        </a:rPr>
                        <a:t>distribution of snack to </a:t>
                      </a:r>
                      <a:r>
                        <a:rPr lang="fr-FR" sz="2800" dirty="0" err="1" smtClean="0">
                          <a:effectLst/>
                        </a:rPr>
                        <a:t>students</a:t>
                      </a:r>
                      <a:r>
                        <a:rPr lang="fr-FR" sz="2800" dirty="0" smtClean="0">
                          <a:effectLst/>
                        </a:rPr>
                        <a:t> </a:t>
                      </a:r>
                      <a:r>
                        <a:rPr lang="fr-FR" sz="2800" dirty="0" err="1" smtClean="0">
                          <a:effectLst/>
                        </a:rPr>
                        <a:t>present</a:t>
                      </a:r>
                      <a:r>
                        <a:rPr lang="fr-FR" sz="2800" dirty="0" smtClean="0">
                          <a:effectLst/>
                        </a:rPr>
                        <a:t>. Media 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smtClean="0">
                          <a:effectLst/>
                        </a:rPr>
                        <a:t>10am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err="1" smtClean="0">
                          <a:effectLst/>
                        </a:rPr>
                        <a:t>Leave</a:t>
                      </a:r>
                      <a:r>
                        <a:rPr lang="fr-FR" sz="2800" dirty="0" smtClean="0">
                          <a:effectLst/>
                        </a:rPr>
                        <a:t> for </a:t>
                      </a:r>
                      <a:r>
                        <a:rPr lang="fr-FR" sz="2800" dirty="0" err="1" smtClean="0">
                          <a:effectLst/>
                        </a:rPr>
                        <a:t>Andaobato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smtClean="0">
                          <a:effectLst/>
                        </a:rPr>
                        <a:t>10.30am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err="1" smtClean="0">
                          <a:effectLst/>
                        </a:rPr>
                        <a:t>Foundations</a:t>
                      </a:r>
                      <a:r>
                        <a:rPr lang="fr-FR" sz="2800" dirty="0" smtClean="0">
                          <a:effectLst/>
                        </a:rPr>
                        <a:t> </a:t>
                      </a:r>
                      <a:r>
                        <a:rPr lang="fr-FR" sz="2800" dirty="0" err="1" smtClean="0">
                          <a:effectLst/>
                        </a:rPr>
                        <a:t>ceremony</a:t>
                      </a:r>
                      <a:r>
                        <a:rPr lang="fr-FR" sz="2800" dirty="0" smtClean="0">
                          <a:effectLst/>
                        </a:rPr>
                        <a:t> @ </a:t>
                      </a:r>
                      <a:r>
                        <a:rPr lang="fr-FR" sz="2800" dirty="0" err="1" smtClean="0">
                          <a:effectLst/>
                        </a:rPr>
                        <a:t>School</a:t>
                      </a:r>
                      <a:r>
                        <a:rPr lang="fr-FR" sz="2800" dirty="0" smtClean="0">
                          <a:effectLst/>
                        </a:rPr>
                        <a:t> for </a:t>
                      </a:r>
                      <a:r>
                        <a:rPr lang="fr-FR" sz="2800" dirty="0" err="1" smtClean="0">
                          <a:effectLst/>
                        </a:rPr>
                        <a:t>Handicapped</a:t>
                      </a:r>
                      <a:r>
                        <a:rPr lang="fr-FR" sz="2800" dirty="0" smtClean="0">
                          <a:effectLst/>
                        </a:rPr>
                        <a:t> in </a:t>
                      </a:r>
                      <a:r>
                        <a:rPr lang="fr-FR" sz="2800" dirty="0" err="1" smtClean="0">
                          <a:effectLst/>
                        </a:rPr>
                        <a:t>Andaobato</a:t>
                      </a:r>
                      <a:r>
                        <a:rPr lang="fr-FR" sz="2800" dirty="0" smtClean="0">
                          <a:effectLst/>
                        </a:rPr>
                        <a:t>, &amp; </a:t>
                      </a:r>
                      <a:r>
                        <a:rPr lang="fr-FR" sz="2800" dirty="0" err="1" smtClean="0">
                          <a:effectLst/>
                        </a:rPr>
                        <a:t>Noro’s</a:t>
                      </a:r>
                      <a:r>
                        <a:rPr lang="fr-FR" sz="2800" dirty="0" smtClean="0">
                          <a:effectLst/>
                        </a:rPr>
                        <a:t> house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>
                          <a:effectLst/>
                        </a:rPr>
                        <a:t> 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err="1" smtClean="0">
                          <a:effectLst/>
                        </a:rPr>
                        <a:t>Visit</a:t>
                      </a:r>
                      <a:r>
                        <a:rPr lang="fr-FR" sz="2800" baseline="0" dirty="0" smtClean="0">
                          <a:effectLst/>
                        </a:rPr>
                        <a:t> of </a:t>
                      </a:r>
                      <a:r>
                        <a:rPr lang="fr-FR" sz="2800" baseline="0" dirty="0" err="1" smtClean="0">
                          <a:effectLst/>
                        </a:rPr>
                        <a:t>renovation</a:t>
                      </a:r>
                      <a:r>
                        <a:rPr lang="fr-FR" sz="2800" baseline="0" dirty="0" smtClean="0">
                          <a:effectLst/>
                        </a:rPr>
                        <a:t> </a:t>
                      </a:r>
                      <a:r>
                        <a:rPr lang="fr-FR" sz="2800" baseline="0" dirty="0" err="1" smtClean="0">
                          <a:effectLst/>
                        </a:rPr>
                        <a:t>work</a:t>
                      </a:r>
                      <a:r>
                        <a:rPr lang="fr-FR" sz="2800" baseline="0" dirty="0" smtClean="0">
                          <a:effectLst/>
                        </a:rPr>
                        <a:t> </a:t>
                      </a:r>
                      <a:r>
                        <a:rPr lang="fr-FR" sz="2800" baseline="0" dirty="0" err="1" smtClean="0">
                          <a:effectLst/>
                        </a:rPr>
                        <a:t>underway</a:t>
                      </a:r>
                      <a:r>
                        <a:rPr lang="fr-FR" sz="2800" baseline="0" dirty="0" smtClean="0">
                          <a:effectLst/>
                        </a:rPr>
                        <a:t> on </a:t>
                      </a:r>
                      <a:r>
                        <a:rPr lang="fr-FR" sz="2800" baseline="0" dirty="0" err="1" smtClean="0">
                          <a:effectLst/>
                        </a:rPr>
                        <a:t>other</a:t>
                      </a:r>
                      <a:r>
                        <a:rPr lang="fr-FR" sz="2800" baseline="0" dirty="0" smtClean="0">
                          <a:effectLst/>
                        </a:rPr>
                        <a:t> </a:t>
                      </a:r>
                      <a:r>
                        <a:rPr lang="fr-FR" sz="2800" baseline="0" dirty="0" err="1" smtClean="0">
                          <a:effectLst/>
                        </a:rPr>
                        <a:t>half-way</a:t>
                      </a:r>
                      <a:r>
                        <a:rPr lang="fr-FR" sz="2800" baseline="0" dirty="0" smtClean="0">
                          <a:effectLst/>
                        </a:rPr>
                        <a:t> house </a:t>
                      </a:r>
                      <a:r>
                        <a:rPr lang="fr-FR" sz="2800" baseline="0" dirty="0" err="1" smtClean="0">
                          <a:effectLst/>
                        </a:rPr>
                        <a:t>along</a:t>
                      </a:r>
                      <a:r>
                        <a:rPr lang="fr-FR" sz="2800" baseline="0" dirty="0" smtClean="0">
                          <a:effectLst/>
                        </a:rPr>
                        <a:t> RN7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smtClean="0">
                          <a:effectLst/>
                        </a:rPr>
                        <a:t>11am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>
                          <a:effectLst/>
                        </a:rPr>
                        <a:t>Cocktail </a:t>
                      </a:r>
                      <a:r>
                        <a:rPr lang="fr-FR" sz="2800" dirty="0" smtClean="0">
                          <a:effectLst/>
                        </a:rPr>
                        <a:t>and </a:t>
                      </a:r>
                      <a:r>
                        <a:rPr lang="fr-FR" sz="2800" dirty="0">
                          <a:effectLst/>
                        </a:rPr>
                        <a:t>distribution </a:t>
                      </a:r>
                      <a:r>
                        <a:rPr lang="fr-FR" sz="2800" dirty="0" smtClean="0">
                          <a:effectLst/>
                        </a:rPr>
                        <a:t>of snacks to </a:t>
                      </a:r>
                      <a:r>
                        <a:rPr lang="fr-FR" sz="2800" dirty="0" err="1" smtClean="0">
                          <a:effectLst/>
                        </a:rPr>
                        <a:t>pupils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smtClean="0">
                          <a:effectLst/>
                        </a:rPr>
                        <a:t>11.30am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err="1" smtClean="0">
                          <a:effectLst/>
                        </a:rPr>
                        <a:t>Visit</a:t>
                      </a:r>
                      <a:r>
                        <a:rPr lang="fr-FR" sz="2800" dirty="0" smtClean="0">
                          <a:effectLst/>
                        </a:rPr>
                        <a:t> of </a:t>
                      </a:r>
                      <a:r>
                        <a:rPr lang="fr-FR" sz="2800" dirty="0" err="1" smtClean="0">
                          <a:effectLst/>
                        </a:rPr>
                        <a:t>renovation</a:t>
                      </a:r>
                      <a:r>
                        <a:rPr lang="fr-FR" sz="2800" dirty="0" smtClean="0">
                          <a:effectLst/>
                        </a:rPr>
                        <a:t> </a:t>
                      </a:r>
                      <a:r>
                        <a:rPr lang="fr-FR" sz="2800" dirty="0" err="1" smtClean="0">
                          <a:effectLst/>
                        </a:rPr>
                        <a:t>works</a:t>
                      </a:r>
                      <a:r>
                        <a:rPr lang="fr-FR" sz="2800" dirty="0" smtClean="0">
                          <a:effectLst/>
                        </a:rPr>
                        <a:t> in </a:t>
                      </a:r>
                      <a:r>
                        <a:rPr lang="fr-FR" sz="2800" dirty="0" err="1" smtClean="0">
                          <a:effectLst/>
                        </a:rPr>
                        <a:t>Antsahasoa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err="1" smtClean="0">
                          <a:effectLst/>
                        </a:rPr>
                        <a:t>Afternoon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err="1" smtClean="0">
                          <a:effectLst/>
                        </a:rPr>
                        <a:t>Debriefing</a:t>
                      </a:r>
                      <a:r>
                        <a:rPr lang="fr-FR" sz="2800" dirty="0" smtClean="0">
                          <a:effectLst/>
                        </a:rPr>
                        <a:t> &amp;</a:t>
                      </a:r>
                      <a:r>
                        <a:rPr lang="fr-FR" sz="2800" baseline="0" dirty="0" smtClean="0">
                          <a:effectLst/>
                        </a:rPr>
                        <a:t> discussion of perspectives </a:t>
                      </a:r>
                      <a:r>
                        <a:rPr lang="fr-FR" sz="2800" baseline="0" smtClean="0">
                          <a:effectLst/>
                        </a:rPr>
                        <a:t>for </a:t>
                      </a:r>
                      <a:r>
                        <a:rPr lang="fr-FR" sz="2800" smtClean="0">
                          <a:effectLst/>
                        </a:rPr>
                        <a:t>2018</a:t>
                      </a:r>
                      <a:endParaRPr lang="fr-FR" sz="2800" dirty="0" smtClean="0">
                        <a:effectLst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245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Educative sessions @ </a:t>
            </a:r>
            <a:r>
              <a:rPr lang="en-GB" dirty="0" err="1" smtClean="0"/>
              <a:t>Antsahasoa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Support to conflict resolution, awareness-raising about community solidarity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GB" sz="3200" dirty="0"/>
              <a:t>7 agricultural sessions held (compost, cassava and sweet potato technique) with about 10 </a:t>
            </a:r>
            <a:r>
              <a:rPr lang="en-GB" sz="3200" dirty="0" smtClean="0"/>
              <a:t>participants.</a:t>
            </a:r>
            <a:endParaRPr lang="en-GB" sz="3200" dirty="0"/>
          </a:p>
          <a:p>
            <a:r>
              <a:rPr lang="en-GB" dirty="0" smtClean="0"/>
              <a:t>Results: Partial adoption of new techniques (e.g. 100 cassava plants planted in holes with compost)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68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2016 Beneficiaries’ Livelihoods Projects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Sadly very minimal long-term impact. Only 1 beneficiary household (David &amp; </a:t>
            </a:r>
            <a:r>
              <a:rPr lang="en-GB" dirty="0" err="1" smtClean="0"/>
              <a:t>Aline</a:t>
            </a:r>
            <a:r>
              <a:rPr lang="en-GB" dirty="0" smtClean="0"/>
              <a:t>) still doing farming &amp; still living in </a:t>
            </a:r>
            <a:r>
              <a:rPr lang="en-GB" dirty="0" err="1" smtClean="0"/>
              <a:t>Antsahasoa</a:t>
            </a:r>
            <a:r>
              <a:rPr lang="en-GB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010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3386" y="102622"/>
            <a:ext cx="10972800" cy="694083"/>
          </a:xfrm>
        </p:spPr>
        <p:txBody>
          <a:bodyPr>
            <a:normAutofit/>
          </a:bodyPr>
          <a:lstStyle/>
          <a:p>
            <a:r>
              <a:rPr lang="en-GB" sz="2800" dirty="0" smtClean="0"/>
              <a:t>2016 beneficiaries</a:t>
            </a:r>
            <a:endParaRPr lang="en-GB" sz="2800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725991"/>
              </p:ext>
            </p:extLst>
          </p:nvPr>
        </p:nvGraphicFramePr>
        <p:xfrm>
          <a:off x="63371" y="591768"/>
          <a:ext cx="11787615" cy="5984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9014"/>
                <a:gridCol w="2723076"/>
                <a:gridCol w="3385996"/>
                <a:gridCol w="5169529"/>
              </a:tblGrid>
              <a:tr h="2457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No.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Name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Project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Situation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/>
                </a:tc>
              </a:tr>
              <a:tr h="491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VOAHANGY </a:t>
                      </a:r>
                      <a:r>
                        <a:rPr lang="en-GB" sz="1600" dirty="0" err="1" smtClean="0">
                          <a:effectLst/>
                        </a:rPr>
                        <a:t>Lalao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Charcoal-selling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err="1" smtClean="0">
                          <a:effectLst/>
                        </a:rPr>
                        <a:t>Died</a:t>
                      </a:r>
                      <a:r>
                        <a:rPr lang="fr-FR" sz="1600" dirty="0" smtClean="0">
                          <a:effectLst/>
                        </a:rPr>
                        <a:t>. </a:t>
                      </a:r>
                      <a:r>
                        <a:rPr lang="fr-FR" sz="1600" dirty="0" err="1" smtClean="0">
                          <a:effectLst/>
                        </a:rPr>
                        <a:t>H</a:t>
                      </a:r>
                      <a:r>
                        <a:rPr lang="fr-FR" sz="1600" baseline="0" dirty="0" err="1" smtClean="0">
                          <a:effectLst/>
                        </a:rPr>
                        <a:t>er</a:t>
                      </a:r>
                      <a:r>
                        <a:rPr lang="fr-FR" sz="1600" baseline="0" dirty="0" smtClean="0">
                          <a:effectLst/>
                        </a:rPr>
                        <a:t> </a:t>
                      </a:r>
                      <a:r>
                        <a:rPr lang="fr-FR" sz="1600" baseline="0" dirty="0" err="1" smtClean="0">
                          <a:effectLst/>
                        </a:rPr>
                        <a:t>daughter’s</a:t>
                      </a:r>
                      <a:r>
                        <a:rPr lang="fr-FR" sz="1600" baseline="0" dirty="0" smtClean="0">
                          <a:effectLst/>
                        </a:rPr>
                        <a:t> </a:t>
                      </a:r>
                      <a:r>
                        <a:rPr lang="fr-FR" sz="1600" baseline="0" dirty="0" err="1" smtClean="0">
                          <a:effectLst/>
                        </a:rPr>
                        <a:t>education</a:t>
                      </a:r>
                      <a:r>
                        <a:rPr lang="fr-FR" sz="1600" baseline="0" dirty="0" smtClean="0">
                          <a:effectLst/>
                        </a:rPr>
                        <a:t> in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 err="1" smtClean="0">
                          <a:effectLst/>
                        </a:rPr>
                        <a:t>Ambatofinandrahana</a:t>
                      </a:r>
                      <a:r>
                        <a:rPr lang="fr-FR" sz="1600" baseline="0" dirty="0" smtClean="0">
                          <a:effectLst/>
                        </a:rPr>
                        <a:t> </a:t>
                      </a:r>
                      <a:r>
                        <a:rPr lang="fr-FR" sz="1600" baseline="0" dirty="0" err="1" smtClean="0">
                          <a:effectLst/>
                        </a:rPr>
                        <a:t>is</a:t>
                      </a:r>
                      <a:r>
                        <a:rPr lang="fr-FR" sz="1600" baseline="0" dirty="0" smtClean="0">
                          <a:effectLst/>
                        </a:rPr>
                        <a:t> </a:t>
                      </a:r>
                      <a:r>
                        <a:rPr lang="fr-FR" sz="1600" baseline="0" dirty="0" err="1" smtClean="0">
                          <a:effectLst/>
                        </a:rPr>
                        <a:t>supported</a:t>
                      </a:r>
                      <a:r>
                        <a:rPr lang="fr-FR" sz="1600" dirty="0" smtClean="0">
                          <a:effectLst/>
                        </a:rPr>
                        <a:t>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/>
                </a:tc>
              </a:tr>
              <a:tr h="491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HECTOR Etienne </a:t>
                      </a:r>
                      <a:r>
                        <a:rPr lang="en-GB" sz="1600" dirty="0">
                          <a:effectLst/>
                        </a:rPr>
                        <a:t>&amp; ZAVASOA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Agriculture </a:t>
                      </a:r>
                      <a:r>
                        <a:rPr lang="en-US" sz="1600" dirty="0" smtClean="0">
                          <a:effectLst/>
                        </a:rPr>
                        <a:t>&amp; </a:t>
                      </a:r>
                      <a:r>
                        <a:rPr lang="en-US" sz="1600" dirty="0">
                          <a:effectLst/>
                        </a:rPr>
                        <a:t>setting </a:t>
                      </a:r>
                      <a:r>
                        <a:rPr lang="en-US" sz="1600" dirty="0" smtClean="0">
                          <a:effectLst/>
                        </a:rPr>
                        <a:t>up a </a:t>
                      </a:r>
                      <a:r>
                        <a:rPr lang="en-US" sz="1600" dirty="0">
                          <a:effectLst/>
                        </a:rPr>
                        <a:t>small grocery </a:t>
                      </a:r>
                      <a:r>
                        <a:rPr lang="en-US" sz="1600" dirty="0" smtClean="0">
                          <a:effectLst/>
                        </a:rPr>
                        <a:t>store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err="1" smtClean="0">
                          <a:effectLst/>
                        </a:rPr>
                        <a:t>After</a:t>
                      </a:r>
                      <a:r>
                        <a:rPr lang="fr-FR" sz="1600" dirty="0" smtClean="0">
                          <a:effectLst/>
                        </a:rPr>
                        <a:t> a dispute </a:t>
                      </a:r>
                      <a:r>
                        <a:rPr lang="fr-FR" sz="1600" dirty="0" err="1" smtClean="0">
                          <a:effectLst/>
                        </a:rPr>
                        <a:t>with</a:t>
                      </a:r>
                      <a:r>
                        <a:rPr lang="fr-FR" sz="1600" baseline="0" dirty="0" smtClean="0">
                          <a:effectLst/>
                        </a:rPr>
                        <a:t> the </a:t>
                      </a:r>
                      <a:r>
                        <a:rPr lang="fr-FR" sz="1600" baseline="0" dirty="0" err="1" smtClean="0">
                          <a:effectLst/>
                        </a:rPr>
                        <a:t>neighbourhood</a:t>
                      </a:r>
                      <a:r>
                        <a:rPr lang="fr-FR" sz="1600" baseline="0" dirty="0" smtClean="0">
                          <a:effectLst/>
                        </a:rPr>
                        <a:t> in </a:t>
                      </a:r>
                      <a:r>
                        <a:rPr lang="fr-FR" sz="1600" baseline="0" dirty="0" err="1" smtClean="0">
                          <a:effectLst/>
                        </a:rPr>
                        <a:t>Antsahasoa</a:t>
                      </a:r>
                      <a:r>
                        <a:rPr lang="fr-FR" sz="1600" baseline="0" dirty="0" smtClean="0">
                          <a:effectLst/>
                        </a:rPr>
                        <a:t>, </a:t>
                      </a:r>
                      <a:r>
                        <a:rPr lang="fr-FR" sz="1600" baseline="0" dirty="0" err="1" smtClean="0">
                          <a:effectLst/>
                        </a:rPr>
                        <a:t>they</a:t>
                      </a:r>
                      <a:r>
                        <a:rPr lang="fr-FR" sz="1600" baseline="0" dirty="0" smtClean="0">
                          <a:effectLst/>
                        </a:rPr>
                        <a:t> have </a:t>
                      </a:r>
                      <a:r>
                        <a:rPr lang="fr-FR" sz="1600" baseline="0" dirty="0" err="1" smtClean="0">
                          <a:effectLst/>
                        </a:rPr>
                        <a:t>returned</a:t>
                      </a:r>
                      <a:r>
                        <a:rPr lang="fr-FR" sz="1600" baseline="0" dirty="0" smtClean="0">
                          <a:effectLst/>
                        </a:rPr>
                        <a:t> to </a:t>
                      </a:r>
                      <a:r>
                        <a:rPr lang="fr-FR" sz="1600" dirty="0" err="1" smtClean="0">
                          <a:effectLst/>
                        </a:rPr>
                        <a:t>Manakara</a:t>
                      </a:r>
                      <a:r>
                        <a:rPr lang="fr-FR" sz="1600" dirty="0">
                          <a:effectLst/>
                        </a:rPr>
                        <a:t>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/>
                </a:tc>
              </a:tr>
              <a:tr h="491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Laurent &amp; Clara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Wooden cart “</a:t>
                      </a:r>
                      <a:r>
                        <a:rPr lang="en-US" sz="1600" dirty="0" err="1">
                          <a:effectLst/>
                        </a:rPr>
                        <a:t>Varamba</a:t>
                      </a:r>
                      <a:r>
                        <a:rPr lang="en-US" sz="1600" dirty="0" smtClean="0">
                          <a:effectLst/>
                        </a:rPr>
                        <a:t>” &amp; </a:t>
                      </a:r>
                      <a:r>
                        <a:rPr lang="en-US" sz="1600" dirty="0">
                          <a:effectLst/>
                        </a:rPr>
                        <a:t>vegetable-selling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The </a:t>
                      </a:r>
                      <a:r>
                        <a:rPr lang="fr-FR" sz="1600" dirty="0" err="1">
                          <a:effectLst/>
                        </a:rPr>
                        <a:t>varamba</a:t>
                      </a:r>
                      <a:r>
                        <a:rPr lang="fr-FR" sz="1600" dirty="0">
                          <a:effectLst/>
                        </a:rPr>
                        <a:t> </a:t>
                      </a:r>
                      <a:r>
                        <a:rPr lang="fr-FR" sz="1600" dirty="0" err="1" smtClean="0">
                          <a:effectLst/>
                        </a:rPr>
                        <a:t>is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 err="1" smtClean="0">
                          <a:effectLst/>
                        </a:rPr>
                        <a:t>still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 err="1" smtClean="0">
                          <a:effectLst/>
                        </a:rPr>
                        <a:t>there</a:t>
                      </a:r>
                      <a:r>
                        <a:rPr lang="fr-FR" sz="1600" dirty="0" smtClean="0">
                          <a:effectLst/>
                        </a:rPr>
                        <a:t> but </a:t>
                      </a:r>
                      <a:r>
                        <a:rPr lang="fr-FR" sz="1600" dirty="0" err="1" smtClean="0">
                          <a:effectLst/>
                        </a:rPr>
                        <a:t>project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 err="1" smtClean="0">
                          <a:effectLst/>
                        </a:rPr>
                        <a:t>failed</a:t>
                      </a:r>
                      <a:r>
                        <a:rPr lang="fr-FR" sz="1600" dirty="0" smtClean="0">
                          <a:effectLst/>
                        </a:rPr>
                        <a:t>. Live in </a:t>
                      </a:r>
                      <a:r>
                        <a:rPr lang="fr-FR" sz="1600" dirty="0" err="1" smtClean="0">
                          <a:effectLst/>
                        </a:rPr>
                        <a:t>Ambalavato</a:t>
                      </a:r>
                      <a:r>
                        <a:rPr lang="fr-FR" sz="1600" dirty="0" smtClean="0">
                          <a:effectLst/>
                        </a:rPr>
                        <a:t>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/>
                </a:tc>
              </a:tr>
              <a:tr h="49470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RAMERINA </a:t>
                      </a:r>
                      <a:r>
                        <a:rPr lang="en-GB" sz="1600" dirty="0" smtClean="0">
                          <a:effectLst/>
                        </a:rPr>
                        <a:t>&amp; </a:t>
                      </a:r>
                      <a:r>
                        <a:rPr lang="en-GB" sz="1600" dirty="0">
                          <a:effectLst/>
                        </a:rPr>
                        <a:t>Georgette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Cobbler </a:t>
                      </a:r>
                      <a:r>
                        <a:rPr lang="en-GB" sz="1600" dirty="0" smtClean="0">
                          <a:effectLst/>
                        </a:rPr>
                        <a:t>&amp; Fruit-selling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err="1" smtClean="0">
                          <a:effectLst/>
                        </a:rPr>
                        <a:t>Sold</a:t>
                      </a:r>
                      <a:r>
                        <a:rPr lang="fr-FR" sz="1600" dirty="0" smtClean="0">
                          <a:effectLst/>
                        </a:rPr>
                        <a:t> bike &amp; stand, </a:t>
                      </a:r>
                      <a:r>
                        <a:rPr lang="fr-FR" sz="1600" dirty="0" err="1" smtClean="0">
                          <a:effectLst/>
                        </a:rPr>
                        <a:t>Returned</a:t>
                      </a:r>
                      <a:r>
                        <a:rPr lang="fr-FR" sz="1600" dirty="0" smtClean="0">
                          <a:effectLst/>
                        </a:rPr>
                        <a:t> to live on the</a:t>
                      </a:r>
                      <a:r>
                        <a:rPr lang="fr-FR" sz="1600" baseline="0" dirty="0" smtClean="0">
                          <a:effectLst/>
                        </a:rPr>
                        <a:t> </a:t>
                      </a:r>
                      <a:r>
                        <a:rPr lang="fr-FR" sz="1600" baseline="0" dirty="0" err="1" smtClean="0">
                          <a:effectLst/>
                        </a:rPr>
                        <a:t>street</a:t>
                      </a:r>
                      <a:r>
                        <a:rPr lang="fr-FR" sz="1600" baseline="0" dirty="0" smtClean="0">
                          <a:effectLst/>
                        </a:rPr>
                        <a:t> in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 err="1">
                          <a:effectLst/>
                        </a:rPr>
                        <a:t>Ampasambazaha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/>
                </a:tc>
              </a:tr>
              <a:tr h="4806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RANJALININA Voahangy</a:t>
                      </a:r>
                      <a:br>
                        <a:rPr lang="en-GB" sz="1600">
                          <a:effectLst/>
                        </a:rPr>
                      </a:br>
                      <a:r>
                        <a:rPr lang="en-GB" sz="1600">
                          <a:effectLst/>
                        </a:rPr>
                        <a:t>[&amp; Martin (Dadah)]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Raphia craft fabrication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err="1" smtClean="0">
                          <a:effectLst/>
                        </a:rPr>
                        <a:t>They</a:t>
                      </a:r>
                      <a:r>
                        <a:rPr lang="fr-FR" sz="1600" baseline="0" dirty="0" smtClean="0">
                          <a:effectLst/>
                        </a:rPr>
                        <a:t> </a:t>
                      </a:r>
                      <a:r>
                        <a:rPr lang="fr-FR" sz="1600" baseline="0" dirty="0" err="1" smtClean="0">
                          <a:effectLst/>
                        </a:rPr>
                        <a:t>returned</a:t>
                      </a:r>
                      <a:r>
                        <a:rPr lang="fr-FR" sz="1600" baseline="0" dirty="0" smtClean="0">
                          <a:effectLst/>
                        </a:rPr>
                        <a:t> to Fianarantsoa </a:t>
                      </a:r>
                      <a:r>
                        <a:rPr lang="fr-FR" sz="1600" baseline="0" dirty="0" err="1" smtClean="0">
                          <a:effectLst/>
                        </a:rPr>
                        <a:t>from</a:t>
                      </a:r>
                      <a:r>
                        <a:rPr lang="fr-FR" sz="1600" baseline="0" dirty="0" smtClean="0">
                          <a:effectLst/>
                        </a:rPr>
                        <a:t> Antananarivo, &amp; to the </a:t>
                      </a:r>
                      <a:r>
                        <a:rPr lang="fr-FR" sz="1600" baseline="0" dirty="0" err="1" smtClean="0">
                          <a:effectLst/>
                        </a:rPr>
                        <a:t>street</a:t>
                      </a:r>
                      <a:r>
                        <a:rPr lang="fr-FR" sz="1600" baseline="0" dirty="0" smtClean="0">
                          <a:effectLst/>
                        </a:rPr>
                        <a:t> in </a:t>
                      </a:r>
                      <a:r>
                        <a:rPr lang="fr-FR" sz="1600" dirty="0" err="1" smtClean="0">
                          <a:effectLst/>
                        </a:rPr>
                        <a:t>Ampasambazaha</a:t>
                      </a:r>
                      <a:r>
                        <a:rPr lang="fr-FR" sz="1600" dirty="0">
                          <a:effectLst/>
                        </a:rPr>
                        <a:t>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/>
                </a:tc>
              </a:tr>
              <a:tr h="3287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6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RANDRIANANDRASANA</a:t>
                      </a:r>
                      <a:br>
                        <a:rPr lang="en-GB" sz="1600">
                          <a:effectLst/>
                        </a:rPr>
                      </a:br>
                      <a:r>
                        <a:rPr lang="en-GB" sz="1600">
                          <a:effectLst/>
                        </a:rPr>
                        <a:t>Tina Fagot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Driving lessons /Mechanical training (project never launched)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err="1" smtClean="0">
                          <a:effectLst/>
                        </a:rPr>
                        <a:t>Died</a:t>
                      </a:r>
                      <a:r>
                        <a:rPr lang="fr-FR" sz="1600" baseline="0" dirty="0" smtClean="0">
                          <a:effectLst/>
                        </a:rPr>
                        <a:t> of </a:t>
                      </a:r>
                      <a:r>
                        <a:rPr lang="fr-FR" sz="1600" baseline="0" dirty="0" err="1" smtClean="0">
                          <a:effectLst/>
                        </a:rPr>
                        <a:t>tuberculosis</a:t>
                      </a:r>
                      <a:r>
                        <a:rPr lang="fr-FR" sz="1600" baseline="0" dirty="0" smtClean="0">
                          <a:effectLst/>
                        </a:rPr>
                        <a:t> </a:t>
                      </a:r>
                      <a:r>
                        <a:rPr lang="fr-FR" sz="1600" baseline="0" dirty="0" err="1" smtClean="0">
                          <a:effectLst/>
                        </a:rPr>
                        <a:t>before</a:t>
                      </a:r>
                      <a:r>
                        <a:rPr lang="fr-FR" sz="1600" baseline="0" dirty="0" smtClean="0">
                          <a:effectLst/>
                        </a:rPr>
                        <a:t> </a:t>
                      </a:r>
                      <a:r>
                        <a:rPr lang="fr-FR" sz="1600" baseline="0" dirty="0" err="1" smtClean="0">
                          <a:effectLst/>
                        </a:rPr>
                        <a:t>project</a:t>
                      </a:r>
                      <a:r>
                        <a:rPr lang="fr-FR" sz="1600" baseline="0" dirty="0" smtClean="0">
                          <a:effectLst/>
                        </a:rPr>
                        <a:t> </a:t>
                      </a:r>
                      <a:r>
                        <a:rPr lang="fr-FR" sz="1600" baseline="0" dirty="0" err="1" smtClean="0">
                          <a:effectLst/>
                        </a:rPr>
                        <a:t>was</a:t>
                      </a:r>
                      <a:r>
                        <a:rPr lang="fr-FR" sz="1600" baseline="0" dirty="0" smtClean="0">
                          <a:effectLst/>
                        </a:rPr>
                        <a:t> </a:t>
                      </a:r>
                      <a:r>
                        <a:rPr lang="fr-FR" sz="1600" baseline="0" dirty="0" err="1" smtClean="0">
                          <a:effectLst/>
                        </a:rPr>
                        <a:t>launched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/>
                </a:tc>
              </a:tr>
              <a:tr h="491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7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RAMAMONJISOA Jean</a:t>
                      </a:r>
                      <a:br>
                        <a:rPr lang="fr-FR" sz="1600">
                          <a:effectLst/>
                        </a:rPr>
                      </a:br>
                      <a:r>
                        <a:rPr lang="fr-FR" sz="1600">
                          <a:effectLst/>
                        </a:rPr>
                        <a:t>Louis Marie D &amp; Harilalao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Selling household tools</a:t>
                      </a:r>
                      <a:r>
                        <a:rPr lang="en-GB" sz="1600" dirty="0" smtClean="0">
                          <a:effectLst/>
                        </a:rPr>
                        <a:t>, &amp; </a:t>
                      </a:r>
                      <a:r>
                        <a:rPr lang="en-GB" sz="1600" dirty="0">
                          <a:effectLst/>
                        </a:rPr>
                        <a:t>farming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The </a:t>
                      </a:r>
                      <a:r>
                        <a:rPr lang="fr-FR" sz="1600" dirty="0" err="1" smtClean="0">
                          <a:effectLst/>
                        </a:rPr>
                        <a:t>only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 err="1" smtClean="0">
                          <a:effectLst/>
                        </a:rPr>
                        <a:t>ones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 err="1" smtClean="0">
                          <a:effectLst/>
                        </a:rPr>
                        <a:t>remaining</a:t>
                      </a:r>
                      <a:r>
                        <a:rPr lang="fr-FR" sz="1600" dirty="0" smtClean="0">
                          <a:effectLst/>
                        </a:rPr>
                        <a:t> in </a:t>
                      </a:r>
                      <a:r>
                        <a:rPr lang="fr-FR" sz="1600" dirty="0" err="1">
                          <a:effectLst/>
                        </a:rPr>
                        <a:t>Antsahasoa</a:t>
                      </a:r>
                      <a:r>
                        <a:rPr lang="fr-FR" sz="1600" dirty="0">
                          <a:effectLst/>
                        </a:rPr>
                        <a:t>, </a:t>
                      </a:r>
                      <a:r>
                        <a:rPr lang="fr-FR" sz="1600" dirty="0" smtClean="0">
                          <a:effectLst/>
                        </a:rPr>
                        <a:t>but sales</a:t>
                      </a:r>
                      <a:r>
                        <a:rPr lang="fr-FR" sz="1600" baseline="0" dirty="0" smtClean="0">
                          <a:effectLst/>
                        </a:rPr>
                        <a:t> </a:t>
                      </a:r>
                      <a:r>
                        <a:rPr lang="fr-FR" sz="1600" baseline="0" dirty="0" err="1" smtClean="0">
                          <a:effectLst/>
                        </a:rPr>
                        <a:t>project</a:t>
                      </a:r>
                      <a:r>
                        <a:rPr lang="fr-FR" sz="1600" baseline="0" dirty="0" smtClean="0">
                          <a:effectLst/>
                        </a:rPr>
                        <a:t> has </a:t>
                      </a:r>
                      <a:r>
                        <a:rPr lang="fr-FR" sz="1600" baseline="0" dirty="0" err="1" smtClean="0">
                          <a:effectLst/>
                        </a:rPr>
                        <a:t>failed</a:t>
                      </a:r>
                      <a:r>
                        <a:rPr lang="fr-FR" sz="1600" baseline="0" dirty="0" smtClean="0">
                          <a:effectLst/>
                        </a:rPr>
                        <a:t> – </a:t>
                      </a:r>
                      <a:r>
                        <a:rPr lang="fr-FR" sz="1600" baseline="0" dirty="0" err="1" smtClean="0">
                          <a:effectLst/>
                        </a:rPr>
                        <a:t>they</a:t>
                      </a:r>
                      <a:r>
                        <a:rPr lang="fr-FR" sz="1600" baseline="0" dirty="0" smtClean="0">
                          <a:effectLst/>
                        </a:rPr>
                        <a:t> </a:t>
                      </a:r>
                      <a:r>
                        <a:rPr lang="fr-FR" sz="1600" baseline="0" dirty="0" err="1" smtClean="0">
                          <a:effectLst/>
                        </a:rPr>
                        <a:t>just</a:t>
                      </a:r>
                      <a:r>
                        <a:rPr lang="fr-FR" sz="1600" baseline="0" dirty="0" smtClean="0">
                          <a:effectLst/>
                        </a:rPr>
                        <a:t> continue to </a:t>
                      </a:r>
                      <a:r>
                        <a:rPr lang="fr-FR" sz="1600" baseline="0" dirty="0" err="1" smtClean="0">
                          <a:effectLst/>
                        </a:rPr>
                        <a:t>farm</a:t>
                      </a:r>
                      <a:r>
                        <a:rPr lang="fr-FR" sz="1600" dirty="0" smtClean="0">
                          <a:effectLst/>
                        </a:rPr>
                        <a:t>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/>
                </a:tc>
              </a:tr>
              <a:tr h="49470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8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RAMAHARIMAFY </a:t>
                      </a:r>
                      <a:r>
                        <a:rPr lang="fr-FR" sz="1600" dirty="0" err="1" smtClean="0">
                          <a:effectLst/>
                        </a:rPr>
                        <a:t>Zafihova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>
                          <a:effectLst/>
                        </a:rPr>
                        <a:t>L. </a:t>
                      </a:r>
                      <a:r>
                        <a:rPr lang="fr-FR" sz="1600" dirty="0" err="1">
                          <a:effectLst/>
                        </a:rPr>
                        <a:t>Tsara</a:t>
                      </a:r>
                      <a:r>
                        <a:rPr lang="fr-FR" sz="1600" dirty="0">
                          <a:effectLst/>
                        </a:rPr>
                        <a:t> </a:t>
                      </a:r>
                      <a:r>
                        <a:rPr lang="fr-FR" sz="1600" dirty="0" smtClean="0">
                          <a:effectLst/>
                        </a:rPr>
                        <a:t>&amp; R</a:t>
                      </a:r>
                      <a:r>
                        <a:rPr lang="fr-FR" sz="1600" dirty="0">
                          <a:effectLst/>
                        </a:rPr>
                        <a:t>. Larissa Marie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Selling bread </a:t>
                      </a:r>
                      <a:r>
                        <a:rPr lang="en-US" sz="1600" dirty="0" smtClean="0">
                          <a:effectLst/>
                        </a:rPr>
                        <a:t>and patisserie</a:t>
                      </a:r>
                      <a:r>
                        <a:rPr lang="en-US" sz="1600" dirty="0">
                          <a:effectLst/>
                        </a:rPr>
                        <a:t>, </a:t>
                      </a:r>
                      <a:r>
                        <a:rPr lang="en-US" sz="1600" dirty="0" smtClean="0">
                          <a:effectLst/>
                        </a:rPr>
                        <a:t>&amp; household </a:t>
                      </a:r>
                      <a:r>
                        <a:rPr lang="en-US" sz="1600" dirty="0">
                          <a:effectLst/>
                        </a:rPr>
                        <a:t>tools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r>
                        <a:rPr lang="en-GB" sz="1600" dirty="0" smtClean="0">
                          <a:effectLst/>
                        </a:rPr>
                        <a:t>Now rent a room to live in </a:t>
                      </a:r>
                      <a:r>
                        <a:rPr lang="en-GB" sz="1600" dirty="0" err="1" smtClean="0">
                          <a:effectLst/>
                        </a:rPr>
                        <a:t>Tanambao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/>
                </a:tc>
              </a:tr>
              <a:tr h="1808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9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R. </a:t>
                      </a:r>
                      <a:r>
                        <a:rPr lang="fr-FR" sz="1600" dirty="0" smtClean="0">
                          <a:effectLst/>
                        </a:rPr>
                        <a:t>Natacha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Selling </a:t>
                      </a:r>
                      <a:r>
                        <a:rPr lang="en-GB" sz="1600" dirty="0" smtClean="0">
                          <a:effectLst/>
                        </a:rPr>
                        <a:t>second-hand clothes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Project failed. Lives with Larissa in </a:t>
                      </a:r>
                      <a:r>
                        <a:rPr lang="en-GB" sz="1600" dirty="0" err="1" smtClean="0">
                          <a:effectLst/>
                        </a:rPr>
                        <a:t>Tanambao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/>
                </a:tc>
              </a:tr>
              <a:tr h="491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10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R. Clarisse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Agriculture &amp; </a:t>
                      </a:r>
                      <a:r>
                        <a:rPr lang="en-GB" sz="1600" dirty="0" smtClean="0">
                          <a:effectLst/>
                        </a:rPr>
                        <a:t>animal husbandry (project never launched)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Left</a:t>
                      </a:r>
                      <a:r>
                        <a:rPr lang="fr-FR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town</a:t>
                      </a:r>
                      <a:r>
                        <a:rPr lang="fr-FR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to </a:t>
                      </a:r>
                      <a:r>
                        <a:rPr lang="fr-FR" sz="16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work</a:t>
                      </a:r>
                      <a:r>
                        <a:rPr lang="fr-FR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in a </a:t>
                      </a:r>
                      <a:r>
                        <a:rPr lang="fr-FR" sz="16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mining</a:t>
                      </a:r>
                      <a:r>
                        <a:rPr lang="fr-FR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site.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/>
                </a:tc>
              </a:tr>
              <a:tr h="2904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11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Faramalala Sylvia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Selling </a:t>
                      </a:r>
                      <a:r>
                        <a:rPr lang="en-GB" sz="1600" dirty="0" smtClean="0">
                          <a:effectLst/>
                        </a:rPr>
                        <a:t>second-hand clothes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Project </a:t>
                      </a:r>
                      <a:r>
                        <a:rPr lang="fr-FR" sz="1600" dirty="0" err="1" smtClean="0">
                          <a:effectLst/>
                        </a:rPr>
                        <a:t>failed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 err="1" smtClean="0">
                          <a:effectLst/>
                        </a:rPr>
                        <a:t>when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 err="1" smtClean="0">
                          <a:effectLst/>
                        </a:rPr>
                        <a:t>she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 err="1" smtClean="0">
                          <a:effectLst/>
                        </a:rPr>
                        <a:t>left</a:t>
                      </a:r>
                      <a:r>
                        <a:rPr lang="fr-FR" sz="1600" dirty="0" smtClean="0">
                          <a:effectLst/>
                        </a:rPr>
                        <a:t> for Tana.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/>
                </a:tc>
              </a:tr>
              <a:tr h="3686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12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NIVOARIMALALA &amp;</a:t>
                      </a:r>
                      <a:br>
                        <a:rPr lang="en-GB" sz="1600">
                          <a:effectLst/>
                        </a:rPr>
                      </a:br>
                      <a:r>
                        <a:rPr lang="en-GB" sz="1600">
                          <a:effectLst/>
                        </a:rPr>
                        <a:t>R. Pierre Robin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Selling hot soup</a:t>
                      </a:r>
                      <a:r>
                        <a:rPr lang="en-US" sz="1600" dirty="0" smtClean="0">
                          <a:effectLst/>
                        </a:rPr>
                        <a:t>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Project </a:t>
                      </a:r>
                      <a:r>
                        <a:rPr lang="fr-FR" sz="1600" dirty="0" err="1" smtClean="0">
                          <a:effectLst/>
                        </a:rPr>
                        <a:t>failed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 err="1" smtClean="0">
                          <a:effectLst/>
                        </a:rPr>
                        <a:t>when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 err="1" smtClean="0">
                          <a:effectLst/>
                        </a:rPr>
                        <a:t>husband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 err="1" smtClean="0">
                          <a:effectLst/>
                        </a:rPr>
                        <a:t>was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 err="1" smtClean="0">
                          <a:effectLst/>
                        </a:rPr>
                        <a:t>imprisoned</a:t>
                      </a:r>
                      <a:r>
                        <a:rPr lang="fr-FR" sz="1600" dirty="0" smtClean="0">
                          <a:effectLst/>
                        </a:rPr>
                        <a:t>. </a:t>
                      </a:r>
                      <a:r>
                        <a:rPr lang="fr-FR" sz="1600" dirty="0" err="1" smtClean="0">
                          <a:effectLst/>
                        </a:rPr>
                        <a:t>Now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 err="1" smtClean="0">
                          <a:effectLst/>
                        </a:rPr>
                        <a:t>washes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 err="1" smtClean="0">
                          <a:effectLst/>
                        </a:rPr>
                        <a:t>clothes</a:t>
                      </a:r>
                      <a:r>
                        <a:rPr lang="fr-FR" sz="1600" dirty="0" smtClean="0">
                          <a:effectLst/>
                        </a:rPr>
                        <a:t>/ looks for </a:t>
                      </a:r>
                      <a:r>
                        <a:rPr lang="fr-FR" sz="1600" dirty="0" err="1" smtClean="0">
                          <a:effectLst/>
                        </a:rPr>
                        <a:t>odd</a:t>
                      </a:r>
                      <a:r>
                        <a:rPr lang="fr-FR" sz="1600" dirty="0" smtClean="0">
                          <a:effectLst/>
                        </a:rPr>
                        <a:t> jobs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9" marR="660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292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GB" dirty="0" smtClean="0"/>
              <a:t>2017 Beneficiaries’ Livelihoods Projects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5440680"/>
          </a:xfrm>
        </p:spPr>
        <p:txBody>
          <a:bodyPr>
            <a:normAutofit/>
          </a:bodyPr>
          <a:lstStyle/>
          <a:p>
            <a:r>
              <a:rPr lang="en-GB" dirty="0" smtClean="0"/>
              <a:t>20 projects launched: </a:t>
            </a:r>
          </a:p>
          <a:p>
            <a:pPr lvl="1"/>
            <a:r>
              <a:rPr lang="en-GB" dirty="0" smtClean="0"/>
              <a:t>3 dress-making (2 underway)</a:t>
            </a:r>
          </a:p>
          <a:p>
            <a:pPr lvl="1"/>
            <a:r>
              <a:rPr lang="en-GB" dirty="0" smtClean="0"/>
              <a:t>7 sales (1 failure)</a:t>
            </a:r>
          </a:p>
          <a:p>
            <a:pPr lvl="1"/>
            <a:r>
              <a:rPr lang="en-GB" dirty="0" smtClean="0"/>
              <a:t>8 animal husbandry (problematic results)</a:t>
            </a:r>
          </a:p>
          <a:p>
            <a:pPr lvl="1"/>
            <a:r>
              <a:rPr lang="en-GB" dirty="0" smtClean="0"/>
              <a:t>2 driving license (both obtained)</a:t>
            </a:r>
          </a:p>
          <a:p>
            <a:r>
              <a:rPr lang="en-GB" dirty="0" smtClean="0"/>
              <a:t>Constraints include one beneficiaries’ child being burnt and then hospitalised, resulting in her selling her chickens. </a:t>
            </a:r>
          </a:p>
          <a:p>
            <a:r>
              <a:rPr lang="en-GB" dirty="0" smtClean="0"/>
              <a:t>Another beneficiary (1 of the 5 successful in sales) was imprisoned for witchcraft!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7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Training on poultry-rearing &amp; chicken distribution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974813" y="3223559"/>
            <a:ext cx="24237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4813" y="3223559"/>
            <a:ext cx="24237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4431" y="3276651"/>
            <a:ext cx="223138" cy="30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311" y="1417588"/>
            <a:ext cx="3794760" cy="2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431" y="1417588"/>
            <a:ext cx="3962482" cy="2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149" y="4137588"/>
            <a:ext cx="3794760" cy="2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8593" y="4137588"/>
            <a:ext cx="3962482" cy="2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433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Tahiana</a:t>
            </a:r>
            <a:r>
              <a:rPr lang="fr-FR" dirty="0"/>
              <a:t> et </a:t>
            </a:r>
            <a:r>
              <a:rPr lang="fr-FR" dirty="0" err="1"/>
              <a:t>Manantenasoa</a:t>
            </a:r>
            <a:r>
              <a:rPr lang="fr-FR" dirty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 smtClean="0"/>
              <a:t>driving</a:t>
            </a:r>
            <a:r>
              <a:rPr lang="fr-FR" dirty="0" smtClean="0"/>
              <a:t> </a:t>
            </a:r>
            <a:r>
              <a:rPr lang="fr-FR" dirty="0" err="1" smtClean="0"/>
              <a:t>licenses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 4" descr="D:\JOBS\PROJET MICRO  2017\PERMIS DE CNDUIRE 2017\PHOTOS OBT PC 07 08 17\IMG_49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1613932"/>
            <a:ext cx="3790632" cy="307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D:\JOBS\PROJET MICRO  2017\PERMIS DE CNDUIRE 2017\PHOTOS OBT PC 07 08 17\IMG_49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133" y="1600201"/>
            <a:ext cx="3765867" cy="3093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D:\JOBS\PROJET MICRO  2017\PERMIS DE CNDUIRE 2017\PHOTOS OBT PC 07 08 17\IMG_491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6" t="6047" r="27023" b="2881"/>
          <a:stretch/>
        </p:blipFill>
        <p:spPr bwMode="auto">
          <a:xfrm>
            <a:off x="609600" y="1600201"/>
            <a:ext cx="2657475" cy="3774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759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Opening of Savings Accounts for Beneficiaries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18 beneficiaries have accounts</a:t>
            </a:r>
          </a:p>
          <a:p>
            <a:r>
              <a:rPr lang="en-GB" dirty="0" smtClean="0"/>
              <a:t>5 beneficiaries make regular payments into their accounts (all of these women &amp; all from sales projects). Some others (including the seamstresses) plan to do so. Others keep savings at home.</a:t>
            </a:r>
          </a:p>
          <a:p>
            <a:r>
              <a:rPr lang="en-GB" dirty="0" smtClean="0"/>
              <a:t>Results noticed: Motivational factor to achieve objectives in their individual contracts. However, Juliette and </a:t>
            </a:r>
            <a:r>
              <a:rPr lang="en-GB" dirty="0" err="1" smtClean="0"/>
              <a:t>Fanja</a:t>
            </a:r>
            <a:r>
              <a:rPr lang="en-GB" dirty="0" smtClean="0"/>
              <a:t> are the only beneficiaries on track.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37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1229</Words>
  <Application>Microsoft Office PowerPoint</Application>
  <PresentationFormat>Widescreen</PresentationFormat>
  <Paragraphs>150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Thème Office</vt:lpstr>
      <vt:lpstr>3_Office Theme</vt:lpstr>
      <vt:lpstr>PowerPoint Presentation</vt:lpstr>
      <vt:lpstr>Adult educative sessions @ Lapan’ny Ankizy</vt:lpstr>
      <vt:lpstr>Educative sessions @ Antsahasoa</vt:lpstr>
      <vt:lpstr>2016 Beneficiaries’ Livelihoods Projects</vt:lpstr>
      <vt:lpstr>2016 beneficiaries</vt:lpstr>
      <vt:lpstr>2017 Beneficiaries’ Livelihoods Projects</vt:lpstr>
      <vt:lpstr>Training on poultry-rearing &amp; chicken distribution</vt:lpstr>
      <vt:lpstr>Tahiana et Manantenasoa with their driving licenses</vt:lpstr>
      <vt:lpstr>Opening of Savings Accounts for Beneficiaries</vt:lpstr>
      <vt:lpstr>PowerPoint Presentation</vt:lpstr>
      <vt:lpstr>PowerPoint Presentation</vt:lpstr>
      <vt:lpstr>Extracurricular activities @ Lapan’ny Ankizy</vt:lpstr>
      <vt:lpstr>PowerPoint Presentation</vt:lpstr>
      <vt:lpstr>PowerPoint Presentation</vt:lpstr>
      <vt:lpstr>PowerPoint Presentation</vt:lpstr>
      <vt:lpstr>Schooling of unschooled children</vt:lpstr>
      <vt:lpstr>Meeting with parents of pupils at Tsianolondroa</vt:lpstr>
      <vt:lpstr>PowerPoint Presentation</vt:lpstr>
      <vt:lpstr>Infrastructure improvements</vt:lpstr>
      <vt:lpstr>Noro</vt:lpstr>
      <vt:lpstr>Various</vt:lpstr>
      <vt:lpstr>Various</vt:lpstr>
      <vt:lpstr>Infrastructure improvements underway</vt:lpstr>
      <vt:lpstr>Itinerary Sunday 24 Sept 2017</vt:lpstr>
      <vt:lpstr>Itinerary Monday 25 Sept 2017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Sam</dc:creator>
  <cp:lastModifiedBy>User</cp:lastModifiedBy>
  <cp:revision>106</cp:revision>
  <dcterms:created xsi:type="dcterms:W3CDTF">2017-09-22T07:52:39Z</dcterms:created>
  <dcterms:modified xsi:type="dcterms:W3CDTF">2017-10-25T14:41:20Z</dcterms:modified>
</cp:coreProperties>
</file>